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921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sk-SK" sz="1800"/>
            </a:p>
          </p:txBody>
        </p:sp>
        <p:sp>
          <p:nvSpPr>
            <p:cNvPr id="922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sk-SK" sz="1800"/>
            </a:p>
          </p:txBody>
        </p:sp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sk-SK" sz="1800"/>
            </a:p>
          </p:txBody>
        </p:sp>
        <p:grpSp>
          <p:nvGrpSpPr>
            <p:cNvPr id="922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922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922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922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922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sk-SK"/>
                    </a:p>
                  </p:txBody>
                </p:sp>
                <p:sp>
                  <p:nvSpPr>
                    <p:cNvPr id="922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sk-SK"/>
                    </a:p>
                  </p:txBody>
                </p:sp>
              </p:grpSp>
              <p:sp>
                <p:nvSpPr>
                  <p:cNvPr id="922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922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923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923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923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923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</p:grpSp>
            <p:pic>
              <p:nvPicPr>
                <p:cNvPr id="923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3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3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3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3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3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4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4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24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924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4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4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4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4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4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4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5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6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6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926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6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6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6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6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6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6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6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7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sk-SK" sz="1800"/>
            </a:p>
          </p:txBody>
        </p:sp>
        <p:sp>
          <p:nvSpPr>
            <p:cNvPr id="927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927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kumimoji="1" lang="sk-SK" sz="1800"/>
            </a:p>
          </p:txBody>
        </p:sp>
      </p:grpSp>
      <p:sp>
        <p:nvSpPr>
          <p:cNvPr id="927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927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9275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276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277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24FA765-4C5B-4964-A645-4716B79FFB16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4CB01-2CED-405B-8FC0-B14AE7A920BD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1E98A-8267-44F4-BC93-896A8BF3CF5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4C9B3-D30E-44B9-8F57-D58ED7FDC469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8222B-2238-4CC0-A0B6-A5504A441B2E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654AC-B942-4373-A82F-E4289063DA3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AB6CB-F90B-443A-BF92-F5B4633EF22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2F9E6-45B0-40E0-AC04-6559910E88E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48B4B-BAB6-46ED-AFE7-B2787E15CA4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3C15B-ABAB-435E-9698-495D19B5FB6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EC8C9-0F21-4ABE-814A-EEF138999C1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819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sk-SK" sz="1800"/>
            </a:p>
          </p:txBody>
        </p:sp>
        <p:sp>
          <p:nvSpPr>
            <p:cNvPr id="819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sk-SK" sz="1800"/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sk-SK" sz="1800"/>
            </a:p>
          </p:txBody>
        </p:sp>
        <p:grpSp>
          <p:nvGrpSpPr>
            <p:cNvPr id="819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8199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8200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820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820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sk-SK"/>
                    </a:p>
                  </p:txBody>
                </p:sp>
                <p:sp>
                  <p:nvSpPr>
                    <p:cNvPr id="820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sk-SK"/>
                    </a:p>
                  </p:txBody>
                </p:sp>
              </p:grpSp>
              <p:sp>
                <p:nvSpPr>
                  <p:cNvPr id="820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8205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8206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8207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8208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  <p:sp>
                <p:nvSpPr>
                  <p:cNvPr id="8209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sk-SK"/>
                  </a:p>
                </p:txBody>
              </p:sp>
            </p:grpSp>
            <p:pic>
              <p:nvPicPr>
                <p:cNvPr id="8210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11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12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13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14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15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16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17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821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821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2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3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3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3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3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3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3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3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3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823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3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4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4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4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4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4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4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4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sk-SK" sz="1800"/>
            </a:p>
          </p:txBody>
        </p:sp>
        <p:sp>
          <p:nvSpPr>
            <p:cNvPr id="824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8248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kumimoji="1" lang="sk-SK" sz="1800"/>
            </a:p>
          </p:txBody>
        </p:sp>
      </p:grpSp>
      <p:sp>
        <p:nvSpPr>
          <p:cNvPr id="824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825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825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sk-SK"/>
          </a:p>
        </p:txBody>
      </p:sp>
      <p:sp>
        <p:nvSpPr>
          <p:cNvPr id="825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sk-SK"/>
          </a:p>
        </p:txBody>
      </p:sp>
      <p:sp>
        <p:nvSpPr>
          <p:cNvPr id="825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82B1185-AAD5-44D9-A1AA-8E59C589B4A7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Ploskavce" TargetMode="External"/><Relationship Id="rId3" Type="http://schemas.openxmlformats.org/officeDocument/2006/relationships/hyperlink" Target="http://sk.wikipedia.org/wiki/Samec" TargetMode="External"/><Relationship Id="rId7" Type="http://schemas.openxmlformats.org/officeDocument/2006/relationships/hyperlink" Target="http://sk.wikipedia.org/wiki/Last%C3%BArniky" TargetMode="External"/><Relationship Id="rId2" Type="http://schemas.openxmlformats.org/officeDocument/2006/relationships/hyperlink" Target="http://sk.wikipedia.org/wiki/Organizm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Hlavono%C5%BEce" TargetMode="External"/><Relationship Id="rId11" Type="http://schemas.openxmlformats.org/officeDocument/2006/relationships/hyperlink" Target="http://sk.wikipedia.org/wiki/Ryby" TargetMode="External"/><Relationship Id="rId5" Type="http://schemas.openxmlformats.org/officeDocument/2006/relationships/hyperlink" Target="http://sk.wikipedia.org/wiki/M%C3%A4kk%C3%BD%C5%A1e" TargetMode="External"/><Relationship Id="rId10" Type="http://schemas.openxmlformats.org/officeDocument/2006/relationships/hyperlink" Target="http://sk.wikipedia.org/wiki/Pl%C3%A1%C5%A1%C5%A5ovce" TargetMode="External"/><Relationship Id="rId4" Type="http://schemas.openxmlformats.org/officeDocument/2006/relationships/hyperlink" Target="http://sk.wikipedia.org/wiki/Samica" TargetMode="External"/><Relationship Id="rId9" Type="http://schemas.openxmlformats.org/officeDocument/2006/relationships/hyperlink" Target="http://sk.wikipedia.org/wiki/Obr%C3%BA%C4%8Dkavce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D%C3%BDchanie" TargetMode="External"/><Relationship Id="rId13" Type="http://schemas.openxmlformats.org/officeDocument/2006/relationships/hyperlink" Target="http://sk.wikipedia.org/wiki/More" TargetMode="External"/><Relationship Id="rId3" Type="http://schemas.openxmlformats.org/officeDocument/2006/relationships/hyperlink" Target="http://sk.wikipedia.org/wiki/%C4%8Cerv" TargetMode="External"/><Relationship Id="rId7" Type="http://schemas.openxmlformats.org/officeDocument/2006/relationships/hyperlink" Target="http://sk.wikipedia.org/wiki/Systematika_(veda)" TargetMode="External"/><Relationship Id="rId12" Type="http://schemas.openxmlformats.org/officeDocument/2006/relationships/hyperlink" Target="http://sk.wikipedia.org/w/index.php?title=Sladk%C3%A1_voda&amp;action=edit&amp;redlink=1" TargetMode="External"/><Relationship Id="rId2" Type="http://schemas.openxmlformats.org/officeDocument/2006/relationships/hyperlink" Target="http://sk.wikipedia.org/wiki/Obr%C3%BA%C4%8Dkavc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Rozmno%C5%BEovanie" TargetMode="External"/><Relationship Id="rId11" Type="http://schemas.openxmlformats.org/officeDocument/2006/relationships/hyperlink" Target="http://sk.wikipedia.org/wiki/P%C3%B4da" TargetMode="External"/><Relationship Id="rId5" Type="http://schemas.openxmlformats.org/officeDocument/2006/relationships/hyperlink" Target="http://sk.wikipedia.org/w/index.php?title=Segment%C3%A1cia&amp;action=edit&amp;redlink=1" TargetMode="External"/><Relationship Id="rId10" Type="http://schemas.openxmlformats.org/officeDocument/2006/relationships/hyperlink" Target="http://sk.wikipedia.org/wiki/V%C3%BDvin" TargetMode="External"/><Relationship Id="rId4" Type="http://schemas.openxmlformats.org/officeDocument/2006/relationships/hyperlink" Target="http://sk.wikipedia.org/wiki/%C5%BDivo%C4%8D%C3%ADchy" TargetMode="External"/><Relationship Id="rId9" Type="http://schemas.openxmlformats.org/officeDocument/2006/relationships/hyperlink" Target="http://sk.wikipedia.org/wiki/%C5%BDiabr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8313" y="2060575"/>
            <a:ext cx="7772400" cy="2097088"/>
          </a:xfrm>
        </p:spPr>
        <p:txBody>
          <a:bodyPr/>
          <a:lstStyle/>
          <a:p>
            <a:pPr algn="ctr"/>
            <a:r>
              <a:rPr lang="sk-SK" sz="4800" b="1" u="sng"/>
              <a:t>Prečo žijú niektoré živočíchy samy?</a:t>
            </a:r>
          </a:p>
        </p:txBody>
      </p:sp>
      <p:pic>
        <p:nvPicPr>
          <p:cNvPr id="2058" name="Picture 10" descr="ANd9GcSU8TrrWRPz1OmVDyj1-WwyT1hAaSgD4CBbe2ys1M9jYLXnjtcBW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005263"/>
            <a:ext cx="2736850" cy="1906587"/>
          </a:xfrm>
          <a:prstGeom prst="rect">
            <a:avLst/>
          </a:prstGeom>
          <a:noFill/>
        </p:spPr>
      </p:pic>
      <p:pic>
        <p:nvPicPr>
          <p:cNvPr id="2066" name="Picture 18" descr="Pr%C3%ADrodoveda%20%20%205,%20Lesn%C3%A9%20bezstavovce_html_m9563f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188913"/>
            <a:ext cx="2203450" cy="2214562"/>
          </a:xfrm>
          <a:prstGeom prst="rect">
            <a:avLst/>
          </a:prstGeom>
          <a:noFill/>
        </p:spPr>
      </p:pic>
      <p:pic>
        <p:nvPicPr>
          <p:cNvPr id="2068" name="Picture 20" descr="ANd9GcQF5ea4mifQNaYICtTNbD3j3iSTetZTLOcJzpimMC57mpjPvwO6R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4221163"/>
            <a:ext cx="2951163" cy="1944687"/>
          </a:xfrm>
          <a:prstGeom prst="rect">
            <a:avLst/>
          </a:prstGeom>
          <a:noFill/>
        </p:spPr>
      </p:pic>
      <p:pic>
        <p:nvPicPr>
          <p:cNvPr id="2072" name="Picture 24" descr="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80975" y="4724400"/>
            <a:ext cx="5546725" cy="1711325"/>
          </a:xfrm>
          <a:prstGeom prst="rect">
            <a:avLst/>
          </a:prstGeom>
          <a:noFill/>
        </p:spPr>
      </p:pic>
      <p:pic>
        <p:nvPicPr>
          <p:cNvPr id="2074" name="Picture 26" descr="1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4213" y="0"/>
            <a:ext cx="2163762" cy="2663825"/>
          </a:xfrm>
          <a:prstGeom prst="rect">
            <a:avLst/>
          </a:prstGeom>
          <a:noFill/>
        </p:spPr>
      </p:pic>
      <p:pic>
        <p:nvPicPr>
          <p:cNvPr id="2076" name="Picture 28" descr="17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35600" y="260350"/>
            <a:ext cx="2736850" cy="2736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Živočíchy- súčasť prírody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sk-SK"/>
              <a:t>Živočíchy sa delia na : 1. Stavovce- majú chrbticu zloženú zo stavcov a vnútornú kostru. Medzi stavovce patria: ryby, obojživelníky, plazy, vtáky a cicavce.     2. Bezstavovce- ich telo nemá pevnú vnútornú kostru. Sem patria rôzne skupiny živočíchov od najmenších až po veľké chobotnice. Najpočetnejšou skupinou bezstavovcov  je hmyz.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sz="5400" b="1"/>
              <a:t>Dážďovka zemná</a:t>
            </a:r>
          </a:p>
        </p:txBody>
      </p:sp>
      <p:pic>
        <p:nvPicPr>
          <p:cNvPr id="10247" name="Picture 7" descr="dazdovka-zemna-77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628775"/>
            <a:ext cx="6337300" cy="4457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7477125" cy="1143000"/>
          </a:xfrm>
        </p:spPr>
        <p:txBody>
          <a:bodyPr/>
          <a:lstStyle/>
          <a:p>
            <a:pPr algn="ctr"/>
            <a:r>
              <a:rPr lang="sk-SK" sz="5400" b="1"/>
              <a:t>Slimák záhradný</a:t>
            </a:r>
          </a:p>
        </p:txBody>
      </p:sp>
      <p:sp>
        <p:nvSpPr>
          <p:cNvPr id="11269" name="AutoShape 5" descr="2Q=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11273" name="Picture 9" descr="Slimak-zahradn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628775"/>
            <a:ext cx="7416800" cy="4895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sz="3600" b="1"/>
              <a:t>Potrebujú mladé dážďovky a slimáky mamu a otca?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k-SK" sz="3600"/>
              <a:t>Dážďovka a slimák sú hermafroditi</a:t>
            </a:r>
            <a:r>
              <a:rPr lang="sk-SK" sz="2800"/>
              <a:t>.  </a:t>
            </a:r>
          </a:p>
          <a:p>
            <a:pPr>
              <a:lnSpc>
                <a:spcPct val="80000"/>
              </a:lnSpc>
            </a:pPr>
            <a:r>
              <a:rPr lang="sk-SK" sz="2400" b="1" u="sng"/>
              <a:t>Hermafrodit</a:t>
            </a:r>
            <a:r>
              <a:rPr lang="sk-SK" sz="2400" u="sng"/>
              <a:t> alebo </a:t>
            </a:r>
            <a:r>
              <a:rPr lang="sk-SK" sz="2400" b="1" u="sng"/>
              <a:t>obojpohlavný živočích</a:t>
            </a:r>
            <a:r>
              <a:rPr lang="sk-SK" sz="2400" u="sng"/>
              <a:t> je živočích alebo </a:t>
            </a:r>
            <a:r>
              <a:rPr lang="sk-SK" sz="2400" u="sng">
                <a:hlinkClick r:id="rId2" tooltip="Organizmus"/>
              </a:rPr>
              <a:t>organizmus</a:t>
            </a:r>
            <a:r>
              <a:rPr lang="sk-SK" sz="2400" u="sng"/>
              <a:t>, ktorý má súčasne </a:t>
            </a:r>
            <a:r>
              <a:rPr lang="sk-SK" sz="2400" u="sng">
                <a:hlinkClick r:id="rId3" tooltip="Samec"/>
              </a:rPr>
              <a:t>samčie</a:t>
            </a:r>
            <a:r>
              <a:rPr lang="sk-SK" sz="2400" u="sng"/>
              <a:t> a </a:t>
            </a:r>
            <a:r>
              <a:rPr lang="sk-SK" sz="2400" u="sng">
                <a:hlinkClick r:id="rId4" tooltip="Samica"/>
              </a:rPr>
              <a:t>samičie</a:t>
            </a:r>
            <a:r>
              <a:rPr lang="sk-SK" sz="2400" u="sng"/>
              <a:t> pohlavné orgány.</a:t>
            </a:r>
            <a:r>
              <a:rPr lang="sk-SK" sz="240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400"/>
              <a:t>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k-SK" sz="2000"/>
              <a:t> </a:t>
            </a:r>
            <a:r>
              <a:rPr lang="sk-SK" sz="2400"/>
              <a:t>Patria sem:</a:t>
            </a:r>
            <a:endParaRPr lang="sk-SK" sz="2400" u="sng"/>
          </a:p>
          <a:p>
            <a:pPr>
              <a:lnSpc>
                <a:spcPct val="80000"/>
              </a:lnSpc>
            </a:pPr>
            <a:r>
              <a:rPr lang="sk-SK" sz="2400" u="sng">
                <a:hlinkClick r:id="rId5" tooltip="Mäkkýše"/>
              </a:rPr>
              <a:t>mäkkýše</a:t>
            </a:r>
            <a:r>
              <a:rPr lang="sk-SK" sz="2400"/>
              <a:t> (okrem </a:t>
            </a:r>
            <a:r>
              <a:rPr lang="sk-SK" sz="2400">
                <a:hlinkClick r:id="rId6" tooltip="Hlavonožce"/>
              </a:rPr>
              <a:t>hlavonožcov</a:t>
            </a:r>
            <a:r>
              <a:rPr lang="sk-SK" sz="2400"/>
              <a:t> a </a:t>
            </a:r>
            <a:r>
              <a:rPr lang="sk-SK" sz="2400">
                <a:hlinkClick r:id="rId7" tooltip="Lastúrniky"/>
              </a:rPr>
              <a:t>lastúrnikov</a:t>
            </a:r>
            <a:r>
              <a:rPr lang="sk-SK" sz="2400"/>
              <a:t>)</a:t>
            </a:r>
          </a:p>
          <a:p>
            <a:pPr>
              <a:lnSpc>
                <a:spcPct val="80000"/>
              </a:lnSpc>
            </a:pPr>
            <a:r>
              <a:rPr lang="sk-SK" sz="2400">
                <a:hlinkClick r:id="rId8" tooltip="Ploskavce"/>
              </a:rPr>
              <a:t>ploskavce</a:t>
            </a:r>
            <a:endParaRPr lang="sk-SK" sz="2400"/>
          </a:p>
          <a:p>
            <a:pPr>
              <a:lnSpc>
                <a:spcPct val="80000"/>
              </a:lnSpc>
            </a:pPr>
            <a:r>
              <a:rPr lang="sk-SK" sz="2400">
                <a:hlinkClick r:id="rId9" tooltip="Obrúčkavce"/>
              </a:rPr>
              <a:t>obrúčkavce</a:t>
            </a:r>
            <a:endParaRPr lang="sk-SK" sz="2400"/>
          </a:p>
          <a:p>
            <a:pPr>
              <a:lnSpc>
                <a:spcPct val="80000"/>
              </a:lnSpc>
            </a:pPr>
            <a:r>
              <a:rPr lang="sk-SK" sz="2400">
                <a:hlinkClick r:id="rId10" tooltip="Plášťovce"/>
              </a:rPr>
              <a:t>plášťovce</a:t>
            </a:r>
            <a:endParaRPr lang="sk-SK" sz="2400"/>
          </a:p>
          <a:p>
            <a:pPr>
              <a:lnSpc>
                <a:spcPct val="80000"/>
              </a:lnSpc>
            </a:pPr>
            <a:r>
              <a:rPr lang="sk-SK" sz="2400"/>
              <a:t>niektoré </a:t>
            </a:r>
            <a:r>
              <a:rPr lang="sk-SK" sz="2400">
                <a:hlinkClick r:id="rId11" tooltip="Ryby"/>
              </a:rPr>
              <a:t>ryby</a:t>
            </a:r>
            <a:endParaRPr lang="sk-SK" sz="2400"/>
          </a:p>
          <a:p>
            <a:pPr algn="ctr">
              <a:lnSpc>
                <a:spcPct val="80000"/>
              </a:lnSpc>
            </a:pPr>
            <a:endParaRPr lang="sk-SK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/>
              <a:t>Máloštetinavce a obrúčkavce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k-SK" sz="2400"/>
              <a:t> Sú trieda </a:t>
            </a:r>
            <a:r>
              <a:rPr lang="sk-SK" sz="2400">
                <a:hlinkClick r:id="rId2" tooltip="Obrúčkavce"/>
              </a:rPr>
              <a:t>obrúčkavcov</a:t>
            </a:r>
            <a:r>
              <a:rPr lang="sk-SK" sz="2400"/>
              <a:t>. Sú to </a:t>
            </a:r>
            <a:r>
              <a:rPr lang="sk-SK" sz="2400">
                <a:hlinkClick r:id="rId3" tooltip="Červ"/>
              </a:rPr>
              <a:t>červovité</a:t>
            </a:r>
            <a:r>
              <a:rPr lang="sk-SK" sz="2400"/>
              <a:t> </a:t>
            </a:r>
            <a:r>
              <a:rPr lang="sk-SK" sz="2400">
                <a:hlinkClick r:id="rId4" tooltip="Živočíchy"/>
              </a:rPr>
              <a:t>živočíchy</a:t>
            </a:r>
            <a:r>
              <a:rPr lang="sk-SK" sz="2400"/>
              <a:t> v podstate s homonómnou </a:t>
            </a:r>
            <a:r>
              <a:rPr lang="sk-SK" sz="2400">
                <a:hlinkClick r:id="rId5" tooltip="Segmentácia (stránka neexistuje)"/>
              </a:rPr>
              <a:t>segmentáciou</a:t>
            </a:r>
            <a:r>
              <a:rPr lang="sk-SK" sz="2400"/>
              <a:t>, ktorú narúša len útvar zvaný opasok (clitellum). U mnohých druhov je opasok zreteľný iba v období </a:t>
            </a:r>
            <a:r>
              <a:rPr lang="sk-SK" sz="2400">
                <a:hlinkClick r:id="rId6" tooltip="Rozmnožovanie"/>
              </a:rPr>
              <a:t>rozmnožovania</a:t>
            </a:r>
            <a:r>
              <a:rPr lang="sk-SK" sz="2400"/>
              <a:t>. Nemajú  tykadlá ani palpy. Štetinky sú malé, ale zreteľné; ich postavenie je dôležitým </a:t>
            </a:r>
            <a:r>
              <a:rPr lang="sk-SK" sz="2400">
                <a:hlinkClick r:id="rId7" tooltip="Systematika (veda)"/>
              </a:rPr>
              <a:t>systematickým</a:t>
            </a:r>
            <a:r>
              <a:rPr lang="sk-SK" sz="2400"/>
              <a:t> znakom. Zväčša sú prítomné 4 páry štetiniek na takmer každom článku - somite.</a:t>
            </a:r>
            <a:r>
              <a:rPr lang="sk-SK" sz="2400">
                <a:hlinkClick r:id="rId8" tooltip="Dýchanie"/>
              </a:rPr>
              <a:t>Dýchajú</a:t>
            </a:r>
            <a:r>
              <a:rPr lang="sk-SK" sz="2400"/>
              <a:t> celým povrchom, len vzácne sú prítomné jednoduché </a:t>
            </a:r>
            <a:r>
              <a:rPr lang="sk-SK" sz="2400">
                <a:hlinkClick r:id="rId9" tooltip="Žiabre"/>
              </a:rPr>
              <a:t>žiabre</a:t>
            </a:r>
            <a:r>
              <a:rPr lang="sk-SK" sz="2400"/>
              <a:t>. </a:t>
            </a:r>
            <a:r>
              <a:rPr lang="sk-SK" sz="2400">
                <a:hlinkClick r:id="rId10" tooltip="Vývin"/>
              </a:rPr>
              <a:t>Vývin</a:t>
            </a:r>
            <a:r>
              <a:rPr lang="sk-SK" sz="2400"/>
              <a:t> je priamy. Žijú v </a:t>
            </a:r>
            <a:r>
              <a:rPr lang="sk-SK" sz="2400">
                <a:hlinkClick r:id="rId11" tooltip="Pôda"/>
              </a:rPr>
              <a:t>pôde</a:t>
            </a:r>
            <a:r>
              <a:rPr lang="sk-SK" sz="2400"/>
              <a:t> a v </a:t>
            </a:r>
            <a:r>
              <a:rPr lang="sk-SK" sz="2400">
                <a:hlinkClick r:id="rId12" tooltip="Sladká voda (stránka neexistuje)"/>
              </a:rPr>
              <a:t>sladkých vodách</a:t>
            </a:r>
            <a:r>
              <a:rPr lang="sk-SK" sz="2400"/>
              <a:t>, len výnimočne v </a:t>
            </a:r>
            <a:r>
              <a:rPr lang="sk-SK" sz="2400">
                <a:hlinkClick r:id="rId13" tooltip="More"/>
              </a:rPr>
              <a:t>mori</a:t>
            </a:r>
            <a:r>
              <a:rPr lang="sk-SK" sz="240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3600" b="1"/>
              <a:t>V prírode je dážďovka užitočná.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Je potrebná na skvalitňovanie pôdy.</a:t>
            </a:r>
          </a:p>
        </p:txBody>
      </p:sp>
      <p:pic>
        <p:nvPicPr>
          <p:cNvPr id="14341" name="Picture 5" descr="ANd9GcRva7ml4E6sJCEsyivsanJwoxug49XP2csvD4uuU49UhZQsFp3U2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2492375"/>
            <a:ext cx="2895600" cy="1581150"/>
          </a:xfrm>
          <a:prstGeom prst="rect">
            <a:avLst/>
          </a:prstGeom>
          <a:noFill/>
        </p:spPr>
      </p:pic>
      <p:pic>
        <p:nvPicPr>
          <p:cNvPr id="14343" name="Picture 7" descr="ANd9GcRfOSFOipx8o3Edfg41l9NRbFq0YbzJlslHjs1nER7asy8-zVezj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2349500"/>
            <a:ext cx="2608262" cy="1800225"/>
          </a:xfrm>
          <a:prstGeom prst="rect">
            <a:avLst/>
          </a:prstGeom>
          <a:noFill/>
        </p:spPr>
      </p:pic>
      <p:pic>
        <p:nvPicPr>
          <p:cNvPr id="14345" name="Picture 9" descr="ANd9GcQ_Z03rpOZq6dQvbpJOezDMNuVO0El5KvH6cNuCuf75Q0o1JUK25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3" y="4292600"/>
            <a:ext cx="3024187" cy="2335213"/>
          </a:xfrm>
          <a:prstGeom prst="rect">
            <a:avLst/>
          </a:prstGeom>
          <a:noFill/>
        </p:spPr>
      </p:pic>
      <p:sp>
        <p:nvSpPr>
          <p:cNvPr id="14347" name="AutoShape 11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14349" name="AutoShape 13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sp>
        <p:nvSpPr>
          <p:cNvPr id="14351" name="AutoShape 15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sk-SK"/>
          </a:p>
        </p:txBody>
      </p:sp>
      <p:pic>
        <p:nvPicPr>
          <p:cNvPr id="14353" name="Picture 17" descr="Earthwor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95738" y="4365625"/>
            <a:ext cx="3600450" cy="22717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sz="5400" b="1"/>
              <a:t>Hermafroditi</a:t>
            </a:r>
          </a:p>
        </p:txBody>
      </p:sp>
      <p:pic>
        <p:nvPicPr>
          <p:cNvPr id="15365" name="Picture 5" descr="ANd9GcQAqwAWO7nb-83bVNBJpdHdqpclYDhAVfaz7poXgE9e-JlZLF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16113"/>
            <a:ext cx="2466975" cy="1847850"/>
          </a:xfrm>
          <a:prstGeom prst="rect">
            <a:avLst/>
          </a:prstGeom>
          <a:noFill/>
        </p:spPr>
      </p:pic>
      <p:pic>
        <p:nvPicPr>
          <p:cNvPr id="15367" name="Picture 7" descr="ANd9GcSRDY4pNqea5U-w9XG8u3QTuOSPeC08RIE5tnGG7Ipj2DKBRB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13" y="1773238"/>
            <a:ext cx="2181225" cy="2095500"/>
          </a:xfrm>
          <a:prstGeom prst="rect">
            <a:avLst/>
          </a:prstGeom>
          <a:noFill/>
        </p:spPr>
      </p:pic>
      <p:pic>
        <p:nvPicPr>
          <p:cNvPr id="15369" name="Picture 9" descr="ANd9GcSwtH48iM5R-m3GlpTA9jV3ILx889T-s1Gc4KcN1jwdu5yf79X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4221163"/>
            <a:ext cx="2209800" cy="2028825"/>
          </a:xfrm>
          <a:prstGeom prst="rect">
            <a:avLst/>
          </a:prstGeom>
          <a:noFill/>
        </p:spPr>
      </p:pic>
      <p:pic>
        <p:nvPicPr>
          <p:cNvPr id="15371" name="Picture 11" descr="ANd9GcShg3PpSZdoKwri5iBaJY3p-kozAPRHPz2vwkzHMYrTk9NQHVo7YQ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43213" y="4149725"/>
            <a:ext cx="2266950" cy="1743075"/>
          </a:xfrm>
          <a:prstGeom prst="rect">
            <a:avLst/>
          </a:prstGeom>
          <a:noFill/>
        </p:spPr>
      </p:pic>
      <p:pic>
        <p:nvPicPr>
          <p:cNvPr id="15373" name="Picture 13" descr="ANd9GcT3l2YFrhF3q0cYN2dHSIDAoXEGhEfCmgYngnFnWwsf3yFsT6_BwQ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9700" y="4221163"/>
            <a:ext cx="2571750" cy="1944687"/>
          </a:xfrm>
          <a:prstGeom prst="rect">
            <a:avLst/>
          </a:prstGeom>
          <a:noFill/>
        </p:spPr>
      </p:pic>
      <p:pic>
        <p:nvPicPr>
          <p:cNvPr id="15375" name="Picture 15" descr="ANd9GcTUsK1YZFSDCE6QFB56CFTXPmkJ_3Ol2C7M6Z5m5TjEEtAYVz7Q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48263" y="1844675"/>
            <a:ext cx="2592387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imono">
  <a:themeElements>
    <a:clrScheme name="Kimono 5">
      <a:dk1>
        <a:srgbClr val="2F1311"/>
      </a:dk1>
      <a:lt1>
        <a:srgbClr val="7A9C7C"/>
      </a:lt1>
      <a:dk2>
        <a:srgbClr val="FBEBC3"/>
      </a:dk2>
      <a:lt2>
        <a:srgbClr val="3C503D"/>
      </a:lt2>
      <a:accent1>
        <a:srgbClr val="D5B781"/>
      </a:accent1>
      <a:accent2>
        <a:srgbClr val="C16059"/>
      </a:accent2>
      <a:accent3>
        <a:srgbClr val="BECBBF"/>
      </a:accent3>
      <a:accent4>
        <a:srgbClr val="270E0D"/>
      </a:accent4>
      <a:accent5>
        <a:srgbClr val="E7D8C1"/>
      </a:accent5>
      <a:accent6>
        <a:srgbClr val="AF5650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98</TotalTime>
  <Words>104</Words>
  <Application>Microsoft Office PowerPoint</Application>
  <PresentationFormat>Prezentácia na obrazovke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1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0" baseType="lpstr">
      <vt:lpstr>Arial</vt:lpstr>
      <vt:lpstr>Kimono</vt:lpstr>
      <vt:lpstr>Prečo žijú niektoré živočíchy samy?</vt:lpstr>
      <vt:lpstr>Živočíchy- súčasť prírody</vt:lpstr>
      <vt:lpstr>Dážďovka zemná</vt:lpstr>
      <vt:lpstr>Slimák záhradný</vt:lpstr>
      <vt:lpstr>Potrebujú mladé dážďovky a slimáky mamu a otca?</vt:lpstr>
      <vt:lpstr>Máloštetinavce a obrúčkavce</vt:lpstr>
      <vt:lpstr>V prírode je dážďovka užitočná.</vt:lpstr>
      <vt:lpstr>Hermafroditi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Prečo žijú niektoré živočíchy samy?</dc:title>
  <dc:creator>all</dc:creator>
  <cp:lastModifiedBy>ziak</cp:lastModifiedBy>
  <cp:revision>2</cp:revision>
  <dcterms:created xsi:type="dcterms:W3CDTF">2013-02-17T19:14:49Z</dcterms:created>
  <dcterms:modified xsi:type="dcterms:W3CDTF">2014-10-22T10:09:38Z</dcterms:modified>
</cp:coreProperties>
</file>